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1" r:id="rId10"/>
    <p:sldId id="265" r:id="rId11"/>
    <p:sldId id="267" r:id="rId12"/>
    <p:sldId id="266" r:id="rId13"/>
    <p:sldId id="268" r:id="rId14"/>
    <p:sldId id="269" r:id="rId15"/>
    <p:sldId id="270" r:id="rId16"/>
    <p:sldId id="288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5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76DC-796B-8408-BD55-5118A3DD5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F7277-C1D6-52BC-2321-14D07C24B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DF0D8-DA85-2B91-ADB9-6F0D835F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5C0B6-C9A3-FFD8-4902-6E12104D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52FA1-DD36-049E-68B8-13D7134D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77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A93E3-B5CF-12BF-11AD-B072E62F1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CF5B0-1F76-D5F8-C3A2-DCA85F784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69ECD-C3C3-7E9F-57EB-1EB03C01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F1CE-82C1-7D5A-5F40-D2DF8003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34E96-3216-5710-41F3-A0C83E98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7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ADAD1D-6A0A-1983-986E-07B4A7898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52D58A-B4A6-77ED-772A-8B7FA1A9C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1819B-A3B1-04C1-56FE-577F79F9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7FDF8-D5A2-5F6D-3BD0-C4E286C9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49F5D-71FD-8AE2-30EA-7EB39C8C0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DA633-1963-9D59-199B-E1292C0E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BD1E7-0A43-0E17-2A24-73CBC57C0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E4E70-1991-B3F9-BD54-B2BCB834F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57786-4325-11CA-5440-B71EF14DC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C6A45-5875-51F4-99EE-255BA6E7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50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C1617-B691-E36D-8FC1-A9723414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C5DCC-0900-37EE-D7B3-F77157D8E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23885-D5AA-0A7B-2BAE-3420AE0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3F716-4EFA-C349-B43D-F371CC86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1A2E-4125-8788-00A1-52ADC22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1688C-A156-554C-CC55-A549BC69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1EC80-E66F-779C-D51F-BC7F93960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F2846-F00F-CC73-8D75-F3D311086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DAE90-704F-8CAB-BDEF-A8F85D10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6CE32-DF96-3404-6E22-76CDD9C9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D3E68-2031-936C-BAE2-3AEE18E3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2CC5-A3E8-C771-124F-02A5ED4BB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F6CC6-1FD5-E5ED-EEFA-3BDFFCC0B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B3C95-C254-4CB6-4CA9-5D4E01550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4A385C-AA5A-4FFE-F14C-80B7765CC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1D0B2-3FCB-1B50-BA88-15EC5D531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E775-3199-7581-382A-76B07A90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AF3B6D-986B-F656-C07D-612118B4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D71ACB-3AF5-7E06-BBBE-B796B938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9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EAA83-3498-D049-909F-C9874069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A880E-F354-50BE-FAAC-64108930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A6E75-40FF-8B84-6D0D-C8C5AAE0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E9270-E0B1-0DC8-CD7D-E301B453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71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8E9F4E-BF5E-6349-1EF2-58DE19A67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CCA14-4065-5D98-B166-7A99667A1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794EF-AEBF-DC1E-61EA-5082BF537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94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572A-1B85-D347-F434-3400B7BA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BED27-C09A-B3FD-7F57-109B1BD14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F5719-2148-44B4-DA15-3E4B8004A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56C53-91FB-6E82-3EEB-4BF6B0C7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88C91-FEDD-3A40-A530-0FD1D48E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5FF20-0C84-478F-6F5F-5903F00E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0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B94AD-3168-5F3D-270F-AD06D3814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870D6C-75C3-EC6E-35B3-B7901E5E2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EC6DC-749E-1B71-91F0-103B17765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E6F31-7F2D-0FDD-1AFB-EE427A5AF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7103A-2CF3-AF0C-D71D-2B0FA213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0828B-5A90-3D70-DEB1-15EA4C95B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13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90811-C2B6-F7EA-9543-0405DFC9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B119E-03A7-FEF3-EE0C-80E3CEF1F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E97A7-99A1-E12B-BAEB-F6464817DC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5989-FDB5-4B41-860F-2624A931E9DE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07F96-7E7E-6370-F9E7-871528C871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EC028-C5BC-DF11-3A0A-6FD06F371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29DB-A636-439F-A73C-DA0EA68C4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9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61CD-1809-4738-01BC-500934DE5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687" y="1122363"/>
            <a:ext cx="9529313" cy="2306637"/>
          </a:xfrm>
        </p:spPr>
        <p:txBody>
          <a:bodyPr/>
          <a:lstStyle/>
          <a:p>
            <a:r>
              <a:rPr lang="en-GB" dirty="0"/>
              <a:t> Hepatobiliary manifestations of IBD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1080F7-CE19-01A2-B938-9DB277CB3AE8}"/>
              </a:ext>
            </a:extLst>
          </p:cNvPr>
          <p:cNvSpPr txBox="1"/>
          <p:nvPr/>
        </p:nvSpPr>
        <p:spPr>
          <a:xfrm>
            <a:off x="5676181" y="560318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ECCO Guidelines on Extraintestinal Manifestations in Inflammatory Bowel Disease</a:t>
            </a:r>
          </a:p>
        </p:txBody>
      </p:sp>
    </p:spTree>
    <p:extLst>
      <p:ext uri="{BB962C8B-B14F-4D97-AF65-F5344CB8AC3E}">
        <p14:creationId xmlns:p14="http://schemas.microsoft.com/office/powerpoint/2010/main" val="2606649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EE22-8AE2-362E-2B6B-700D2A7C0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Primary sclerosing cholangitis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A123C-C84A-3485-5F05-58788D4D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PSC is a </a:t>
            </a:r>
            <a:r>
              <a:rPr lang="en-GB" dirty="0">
                <a:solidFill>
                  <a:srgbClr val="C00000"/>
                </a:solidFill>
              </a:rPr>
              <a:t>chronic cholestatic liver disease </a:t>
            </a:r>
            <a:r>
              <a:rPr lang="en-GB" dirty="0"/>
              <a:t>characterized by inflammation and fibrosis of the bile ducts and confers a </a:t>
            </a:r>
            <a:r>
              <a:rPr lang="en-GB" dirty="0">
                <a:solidFill>
                  <a:srgbClr val="C00000"/>
                </a:solidFill>
              </a:rPr>
              <a:t>significant risk of end-stage liver disease, malignancy, and mortality.</a:t>
            </a:r>
          </a:p>
          <a:p>
            <a:r>
              <a:rPr lang="en-GB" dirty="0"/>
              <a:t> The prevalence of PSC in IBD was estimated at </a:t>
            </a:r>
            <a:r>
              <a:rPr lang="en-GB" dirty="0">
                <a:solidFill>
                  <a:srgbClr val="C00000"/>
                </a:solidFill>
              </a:rPr>
              <a:t>2.16% </a:t>
            </a:r>
            <a:r>
              <a:rPr lang="en-GB" dirty="0"/>
              <a:t>in a meta-analysis, with higher prevalence in </a:t>
            </a:r>
            <a:r>
              <a:rPr lang="en-GB" dirty="0">
                <a:solidFill>
                  <a:srgbClr val="C00000"/>
                </a:solidFill>
              </a:rPr>
              <a:t>UC</a:t>
            </a:r>
            <a:r>
              <a:rPr lang="en-GB" dirty="0"/>
              <a:t> compared with CD. </a:t>
            </a:r>
          </a:p>
          <a:p>
            <a:r>
              <a:rPr lang="en-GB" dirty="0"/>
              <a:t>In the Swiss IBD cohort, PSC prevalence </a:t>
            </a:r>
            <a:r>
              <a:rPr lang="en-GB" dirty="0">
                <a:solidFill>
                  <a:srgbClr val="C00000"/>
                </a:solidFill>
              </a:rPr>
              <a:t>was 4% in UC </a:t>
            </a:r>
            <a:r>
              <a:rPr lang="en-GB" dirty="0"/>
              <a:t>and </a:t>
            </a:r>
            <a:r>
              <a:rPr lang="en-GB" dirty="0">
                <a:solidFill>
                  <a:srgbClr val="C00000"/>
                </a:solidFill>
              </a:rPr>
              <a:t>0.6% in CD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694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DE37B-7FBF-D725-25AE-F37887D1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496881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Radiological screening </a:t>
            </a:r>
            <a:r>
              <a:rPr lang="en-GB" dirty="0"/>
              <a:t>of IBD patients for PSC using </a:t>
            </a:r>
            <a:r>
              <a:rPr lang="en-GB" dirty="0" err="1"/>
              <a:t>magneticresonance</a:t>
            </a:r>
            <a:r>
              <a:rPr lang="en-GB" dirty="0"/>
              <a:t> cholangiopancreatography [</a:t>
            </a:r>
            <a:r>
              <a:rPr lang="en-GB" dirty="0">
                <a:solidFill>
                  <a:srgbClr val="C00000"/>
                </a:solidFill>
              </a:rPr>
              <a:t>MRCP</a:t>
            </a:r>
            <a:r>
              <a:rPr lang="en-GB" dirty="0"/>
              <a:t>] increased the frequency from </a:t>
            </a:r>
            <a:r>
              <a:rPr lang="en-GB" dirty="0">
                <a:solidFill>
                  <a:srgbClr val="C00000"/>
                </a:solidFill>
              </a:rPr>
              <a:t>2.2% to 8.1%.</a:t>
            </a:r>
          </a:p>
          <a:p>
            <a:r>
              <a:rPr lang="en-GB" dirty="0">
                <a:solidFill>
                  <a:srgbClr val="C00000"/>
                </a:solidFill>
              </a:rPr>
              <a:t>Risk factors for </a:t>
            </a:r>
            <a:r>
              <a:rPr lang="en-GB" dirty="0"/>
              <a:t>PSC are UC, </a:t>
            </a:r>
            <a:r>
              <a:rPr lang="en-GB" dirty="0">
                <a:solidFill>
                  <a:srgbClr val="C00000"/>
                </a:solidFill>
              </a:rPr>
              <a:t>male</a:t>
            </a:r>
            <a:r>
              <a:rPr lang="en-GB" dirty="0"/>
              <a:t> gender, </a:t>
            </a:r>
            <a:r>
              <a:rPr lang="en-GB" dirty="0">
                <a:solidFill>
                  <a:srgbClr val="C00000"/>
                </a:solidFill>
              </a:rPr>
              <a:t>pancolitis</a:t>
            </a:r>
            <a:r>
              <a:rPr lang="en-GB" dirty="0"/>
              <a:t>, </a:t>
            </a:r>
            <a:r>
              <a:rPr lang="en-GB" dirty="0" err="1">
                <a:solidFill>
                  <a:srgbClr val="C00000"/>
                </a:solidFill>
              </a:rPr>
              <a:t>nonsmoking</a:t>
            </a:r>
            <a:r>
              <a:rPr lang="en-GB" dirty="0"/>
              <a:t>, and </a:t>
            </a:r>
            <a:r>
              <a:rPr lang="en-GB" dirty="0">
                <a:solidFill>
                  <a:srgbClr val="C00000"/>
                </a:solidFill>
              </a:rPr>
              <a:t>prior appendicectomy </a:t>
            </a:r>
            <a:r>
              <a:rPr lang="en-GB" dirty="0"/>
              <a:t>. </a:t>
            </a:r>
          </a:p>
          <a:p>
            <a:r>
              <a:rPr lang="en-GB" dirty="0">
                <a:solidFill>
                  <a:srgbClr val="C00000"/>
                </a:solidFill>
              </a:rPr>
              <a:t>Repeatedly</a:t>
            </a:r>
            <a:r>
              <a:rPr lang="en-GB" dirty="0"/>
              <a:t> </a:t>
            </a:r>
            <a:r>
              <a:rPr lang="en-GB" dirty="0">
                <a:solidFill>
                  <a:srgbClr val="C00000"/>
                </a:solidFill>
              </a:rPr>
              <a:t>elevated cholestatic liver </a:t>
            </a:r>
            <a:r>
              <a:rPr lang="en-GB" dirty="0"/>
              <a:t>enzymes should prompt diagnostic workup for PSC. </a:t>
            </a:r>
          </a:p>
          <a:p>
            <a:r>
              <a:rPr lang="en-GB" dirty="0"/>
              <a:t>However, liver enzymes, including alkaline phosphatase levels, </a:t>
            </a:r>
            <a:r>
              <a:rPr lang="en-GB" dirty="0">
                <a:solidFill>
                  <a:srgbClr val="C00000"/>
                </a:solidFill>
              </a:rPr>
              <a:t>may be normal in PSC</a:t>
            </a:r>
            <a:r>
              <a:rPr lang="en-GB" dirty="0"/>
              <a:t>, and </a:t>
            </a:r>
            <a:r>
              <a:rPr lang="en-GB" dirty="0">
                <a:solidFill>
                  <a:srgbClr val="C00000"/>
                </a:solidFill>
              </a:rPr>
              <a:t>imaging</a:t>
            </a:r>
            <a:r>
              <a:rPr lang="en-GB" dirty="0"/>
              <a:t> signs such as </a:t>
            </a:r>
            <a:r>
              <a:rPr lang="en-GB" dirty="0">
                <a:solidFill>
                  <a:srgbClr val="C00000"/>
                </a:solidFill>
              </a:rPr>
              <a:t>periportal lymphadenopathy </a:t>
            </a:r>
            <a:r>
              <a:rPr lang="en-GB" dirty="0"/>
              <a:t>or </a:t>
            </a:r>
            <a:r>
              <a:rPr lang="en-GB" dirty="0">
                <a:solidFill>
                  <a:srgbClr val="C00000"/>
                </a:solidFill>
              </a:rPr>
              <a:t>enlarged gallbladder volume </a:t>
            </a:r>
            <a:r>
              <a:rPr lang="en-GB" dirty="0"/>
              <a:t>are also suggestive of PSC.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39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966D6-4AB3-6E7A-4B39-11325A728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C00000"/>
                </a:solidFill>
              </a:rPr>
              <a:t>MRCP</a:t>
            </a:r>
            <a:r>
              <a:rPr lang="en-GB" sz="3200" dirty="0"/>
              <a:t> is the method of choice to diagnose PSC</a:t>
            </a:r>
            <a:r>
              <a:rPr lang="en-GB" sz="3200" dirty="0">
                <a:solidFill>
                  <a:srgbClr val="C00000"/>
                </a:solidFill>
              </a:rPr>
              <a:t>. High-quality </a:t>
            </a:r>
            <a:r>
              <a:rPr lang="en-GB" sz="3200" dirty="0"/>
              <a:t>MRI is essential to capture </a:t>
            </a:r>
            <a:r>
              <a:rPr lang="en-GB" sz="3200" dirty="0">
                <a:solidFill>
                  <a:srgbClr val="C00000"/>
                </a:solidFill>
              </a:rPr>
              <a:t>early bile-duct pathology</a:t>
            </a:r>
            <a:r>
              <a:rPr lang="en-GB" sz="3200" dirty="0"/>
              <a:t>. </a:t>
            </a:r>
          </a:p>
          <a:p>
            <a:r>
              <a:rPr lang="en-GB" sz="3200" dirty="0">
                <a:solidFill>
                  <a:srgbClr val="C00000"/>
                </a:solidFill>
              </a:rPr>
              <a:t>Liver biopsy </a:t>
            </a:r>
            <a:r>
              <a:rPr lang="en-GB" sz="3200" dirty="0"/>
              <a:t>should be performed on patients in whom </a:t>
            </a:r>
            <a:r>
              <a:rPr lang="en-GB" sz="3200" dirty="0">
                <a:solidFill>
                  <a:srgbClr val="C00000"/>
                </a:solidFill>
              </a:rPr>
              <a:t>markedly elevated transaminases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serum IgG levels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or both </a:t>
            </a:r>
            <a:r>
              <a:rPr lang="en-GB" sz="3200" dirty="0"/>
              <a:t>raise suspicion of additional features of autoimmune hepatitis (AIH) and in those with </a:t>
            </a:r>
            <a:r>
              <a:rPr lang="en-GB" sz="3200" dirty="0">
                <a:solidFill>
                  <a:srgbClr val="C00000"/>
                </a:solidFill>
              </a:rPr>
              <a:t>suspected small-duct PSC, </a:t>
            </a:r>
            <a:r>
              <a:rPr lang="en-GB" sz="3200" dirty="0"/>
              <a:t>defined by a </a:t>
            </a:r>
            <a:r>
              <a:rPr lang="en-GB" sz="3200" dirty="0">
                <a:solidFill>
                  <a:srgbClr val="C00000"/>
                </a:solidFill>
              </a:rPr>
              <a:t>normal cholangiogram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3215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17CD6-168C-E0A1-1E9A-041455829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6634"/>
            <a:ext cx="10515600" cy="5360329"/>
          </a:xfrm>
        </p:spPr>
        <p:txBody>
          <a:bodyPr>
            <a:normAutofit fontScale="92500" lnSpcReduction="10000"/>
          </a:bodyPr>
          <a:lstStyle/>
          <a:p>
            <a:r>
              <a:rPr lang="en-GB" sz="3200" dirty="0"/>
              <a:t>It is important to diagnose PSC even in </a:t>
            </a:r>
            <a:r>
              <a:rPr lang="en-GB" sz="3200" dirty="0">
                <a:solidFill>
                  <a:srgbClr val="C00000"/>
                </a:solidFill>
              </a:rPr>
              <a:t>asymptomatic</a:t>
            </a:r>
            <a:r>
              <a:rPr lang="en-GB" sz="3200" dirty="0"/>
              <a:t> patients with IBD, as the presence of PSC increases </a:t>
            </a:r>
            <a:r>
              <a:rPr lang="en-GB" sz="3200" dirty="0">
                <a:solidFill>
                  <a:srgbClr val="C00000"/>
                </a:solidFill>
              </a:rPr>
              <a:t>mortality up to 4-fold </a:t>
            </a:r>
            <a:r>
              <a:rPr lang="en-GB" sz="3200" dirty="0"/>
              <a:t>in population-based studies.</a:t>
            </a:r>
          </a:p>
          <a:p>
            <a:r>
              <a:rPr lang="en-GB" sz="3200" dirty="0"/>
              <a:t> Mortality risk is higher in adult PSC </a:t>
            </a:r>
            <a:r>
              <a:rPr lang="en-GB" sz="3200" dirty="0">
                <a:solidFill>
                  <a:srgbClr val="C00000"/>
                </a:solidFill>
              </a:rPr>
              <a:t>patients &lt;40 years </a:t>
            </a:r>
            <a:r>
              <a:rPr lang="en-GB" sz="3200" dirty="0"/>
              <a:t>as compared to older adults, although overall disease course is similar between children and adults. </a:t>
            </a:r>
          </a:p>
          <a:p>
            <a:r>
              <a:rPr lang="en-GB" sz="3200" dirty="0"/>
              <a:t>PSC may </a:t>
            </a:r>
            <a:r>
              <a:rPr lang="en-GB" sz="3200" dirty="0">
                <a:solidFill>
                  <a:srgbClr val="C00000"/>
                </a:solidFill>
              </a:rPr>
              <a:t>progress to cirrhosis </a:t>
            </a:r>
            <a:r>
              <a:rPr lang="en-GB" sz="3200" dirty="0"/>
              <a:t>and end-stage liver disease within </a:t>
            </a:r>
            <a:r>
              <a:rPr lang="en-GB" sz="3200" dirty="0">
                <a:solidFill>
                  <a:srgbClr val="C00000"/>
                </a:solidFill>
              </a:rPr>
              <a:t>12–20 years </a:t>
            </a:r>
            <a:r>
              <a:rPr lang="en-GB" sz="3200" dirty="0"/>
              <a:t>and thus represents an important indication for liver transplantation.</a:t>
            </a:r>
          </a:p>
          <a:p>
            <a:r>
              <a:rPr lang="en-GB" sz="3200" dirty="0"/>
              <a:t>PSC greatly increases the </a:t>
            </a:r>
            <a:r>
              <a:rPr lang="en-GB" sz="3200" dirty="0">
                <a:solidFill>
                  <a:srgbClr val="C00000"/>
                </a:solidFill>
              </a:rPr>
              <a:t>risk of hepatobiliary and colorectal cancer</a:t>
            </a:r>
            <a:r>
              <a:rPr lang="en-GB" sz="3200" dirty="0"/>
              <a:t>, with a HR of 2.4 for developing colorectal cancer (CRC), and up to </a:t>
            </a:r>
            <a:r>
              <a:rPr lang="en-GB" sz="3200" dirty="0">
                <a:solidFill>
                  <a:srgbClr val="C00000"/>
                </a:solidFill>
              </a:rPr>
              <a:t>400-fold increased risk of cholangiocarcinoma </a:t>
            </a:r>
            <a:r>
              <a:rPr lang="en-GB" sz="3200" dirty="0"/>
              <a:t>compared with the general population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2903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419D8-A9A5-57C9-1B6E-22C14890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management of PSC in adults with IBD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880CC-BA7D-56E3-2265-EA2E6AC28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351" y="1690688"/>
            <a:ext cx="10738449" cy="4802187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Although several drugs have been evaluated for the treatment of PSC, </a:t>
            </a:r>
            <a:r>
              <a:rPr lang="en-GB" sz="3200" dirty="0">
                <a:solidFill>
                  <a:srgbClr val="C00000"/>
                </a:solidFill>
              </a:rPr>
              <a:t>none have shown a benefit </a:t>
            </a:r>
            <a:r>
              <a:rPr lang="en-GB" sz="3200" dirty="0"/>
              <a:t>in slowing progression. </a:t>
            </a:r>
          </a:p>
          <a:p>
            <a:r>
              <a:rPr lang="en-GB" sz="3200" dirty="0" err="1"/>
              <a:t>Ursodeoxycholic</a:t>
            </a:r>
            <a:r>
              <a:rPr lang="en-GB" sz="3200" dirty="0"/>
              <a:t> acid </a:t>
            </a:r>
            <a:r>
              <a:rPr lang="en-GB" sz="3200" dirty="0">
                <a:solidFill>
                  <a:srgbClr val="C00000"/>
                </a:solidFill>
              </a:rPr>
              <a:t>[UDCA] [15– 20 mg/kg/d] </a:t>
            </a:r>
            <a:r>
              <a:rPr lang="en-GB" sz="3200" dirty="0"/>
              <a:t>improves liver </a:t>
            </a:r>
            <a:r>
              <a:rPr lang="en-GB" sz="3200" dirty="0">
                <a:solidFill>
                  <a:srgbClr val="C00000"/>
                </a:solidFill>
              </a:rPr>
              <a:t>biochemistry </a:t>
            </a:r>
            <a:r>
              <a:rPr lang="en-GB" sz="3200" dirty="0"/>
              <a:t>but does </a:t>
            </a:r>
            <a:r>
              <a:rPr lang="en-GB" sz="3200" dirty="0">
                <a:solidFill>
                  <a:srgbClr val="C00000"/>
                </a:solidFill>
              </a:rPr>
              <a:t>not improve fatigue, pruritus, risk of cholangiocarcinoma, or mortality.</a:t>
            </a:r>
          </a:p>
          <a:p>
            <a:r>
              <a:rPr lang="en-GB" sz="3200" dirty="0"/>
              <a:t> In some studies, a </a:t>
            </a:r>
            <a:r>
              <a:rPr lang="en-GB" sz="3200" dirty="0">
                <a:solidFill>
                  <a:srgbClr val="C00000"/>
                </a:solidFill>
              </a:rPr>
              <a:t>medium-low dose </a:t>
            </a:r>
            <a:r>
              <a:rPr lang="en-GB" sz="3200" dirty="0"/>
              <a:t>[&lt;25mg/kg/d] was associated with a </a:t>
            </a:r>
            <a:r>
              <a:rPr lang="en-GB" sz="3200" dirty="0">
                <a:solidFill>
                  <a:srgbClr val="C00000"/>
                </a:solidFill>
              </a:rPr>
              <a:t>reduced risk of neoplasia</a:t>
            </a:r>
            <a:r>
              <a:rPr lang="en-GB" sz="3200" dirty="0"/>
              <a:t>. </a:t>
            </a:r>
          </a:p>
          <a:p>
            <a:r>
              <a:rPr lang="en-GB" sz="3200" dirty="0"/>
              <a:t>In other studies,  </a:t>
            </a:r>
            <a:r>
              <a:rPr lang="en-GB" sz="3200" dirty="0">
                <a:solidFill>
                  <a:srgbClr val="C00000"/>
                </a:solidFill>
              </a:rPr>
              <a:t>a higher dose </a:t>
            </a:r>
            <a:r>
              <a:rPr lang="en-GB" sz="3200" dirty="0"/>
              <a:t>was associated with a higher risk and </a:t>
            </a:r>
            <a:r>
              <a:rPr lang="en-GB" sz="3200" dirty="0">
                <a:solidFill>
                  <a:srgbClr val="C00000"/>
                </a:solidFill>
              </a:rPr>
              <a:t>more adverse events, </a:t>
            </a:r>
            <a:r>
              <a:rPr lang="en-GB" sz="3200" dirty="0"/>
              <a:t>while other studies showed no difference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252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65DBF-29A9-C186-47B5-A9FAEB58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193" y="833888"/>
            <a:ext cx="10515600" cy="5336874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Vedolizumab</a:t>
            </a:r>
            <a:r>
              <a:rPr lang="en-GB" sz="3200" dirty="0"/>
              <a:t> has been evaluated in several retrospective studies. A clear benefit in PSC has not yet been demonstrated. </a:t>
            </a:r>
          </a:p>
          <a:p>
            <a:r>
              <a:rPr lang="en-GB" sz="3200" dirty="0">
                <a:solidFill>
                  <a:srgbClr val="C00000"/>
                </a:solidFill>
              </a:rPr>
              <a:t>Adalimumab and infliximab </a:t>
            </a:r>
            <a:r>
              <a:rPr lang="en-GB" sz="3200" dirty="0"/>
              <a:t>have no influence on biochemical response in PSC.</a:t>
            </a:r>
          </a:p>
          <a:p>
            <a:r>
              <a:rPr lang="en-GB" sz="3200" dirty="0"/>
              <a:t> </a:t>
            </a:r>
            <a:r>
              <a:rPr lang="en-GB" sz="3200" dirty="0">
                <a:solidFill>
                  <a:srgbClr val="C00000"/>
                </a:solidFill>
              </a:rPr>
              <a:t>Antibiotics and antifibrotics</a:t>
            </a:r>
            <a:r>
              <a:rPr lang="en-GB" sz="3200" dirty="0"/>
              <a:t> also have not demonstrated benefit.</a:t>
            </a:r>
          </a:p>
          <a:p>
            <a:r>
              <a:rPr lang="en-GB" sz="3200" dirty="0">
                <a:solidFill>
                  <a:srgbClr val="C00000"/>
                </a:solidFill>
              </a:rPr>
              <a:t>Bezafibrate</a:t>
            </a:r>
            <a:r>
              <a:rPr lang="en-GB" sz="3200" dirty="0"/>
              <a:t> may be considered for management of </a:t>
            </a:r>
            <a:r>
              <a:rPr lang="en-GB" sz="3200" dirty="0">
                <a:solidFill>
                  <a:srgbClr val="C00000"/>
                </a:solidFill>
              </a:rPr>
              <a:t>pruritus. </a:t>
            </a:r>
          </a:p>
          <a:p>
            <a:r>
              <a:rPr lang="en-GB" sz="3200" dirty="0"/>
              <a:t>In patients with the PSC/AIH variant,</a:t>
            </a:r>
            <a:r>
              <a:rPr lang="en-GB" sz="3200" dirty="0">
                <a:solidFill>
                  <a:srgbClr val="C00000"/>
                </a:solidFill>
              </a:rPr>
              <a:t> corticosteroids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immunosuppressants</a:t>
            </a:r>
            <a:r>
              <a:rPr lang="en-GB" sz="3200" dirty="0"/>
              <a:t>, or both can be considered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4012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BB3C9-8D58-C86F-8C32-68E02949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385" y="1825625"/>
            <a:ext cx="10531415" cy="2326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/>
              <a:t>Hepatologist involvement and referral to transplant centres in </a:t>
            </a:r>
            <a:r>
              <a:rPr lang="en-GB" sz="5400" dirty="0" err="1"/>
              <a:t>psc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34363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D428-0B8C-3C36-BD8C-FEDEF115F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698"/>
            <a:ext cx="10515600" cy="4969265"/>
          </a:xfrm>
        </p:spPr>
        <p:txBody>
          <a:bodyPr>
            <a:normAutofit/>
          </a:bodyPr>
          <a:lstStyle/>
          <a:p>
            <a:r>
              <a:rPr lang="en-GB" sz="3500" dirty="0"/>
              <a:t>A population-based study from the Netherlands showed that </a:t>
            </a:r>
            <a:r>
              <a:rPr lang="en-GB" sz="3500" dirty="0">
                <a:solidFill>
                  <a:srgbClr val="C00000"/>
                </a:solidFill>
              </a:rPr>
              <a:t>50% of patients </a:t>
            </a:r>
            <a:r>
              <a:rPr lang="en-GB" sz="3500" dirty="0"/>
              <a:t>require </a:t>
            </a:r>
            <a:r>
              <a:rPr lang="en-GB" sz="3500" dirty="0">
                <a:solidFill>
                  <a:srgbClr val="C00000"/>
                </a:solidFill>
              </a:rPr>
              <a:t>liver transplantation 15–20 years </a:t>
            </a:r>
            <a:r>
              <a:rPr lang="en-GB" sz="3500" dirty="0"/>
              <a:t>after PSC diagnosis.</a:t>
            </a:r>
          </a:p>
          <a:p>
            <a:r>
              <a:rPr lang="en-GB" sz="3500" dirty="0"/>
              <a:t>we strongly recommend that </a:t>
            </a:r>
            <a:r>
              <a:rPr lang="en-GB" sz="3500" dirty="0">
                <a:solidFill>
                  <a:srgbClr val="C00000"/>
                </a:solidFill>
              </a:rPr>
              <a:t>all patients </a:t>
            </a:r>
            <a:r>
              <a:rPr lang="en-GB" sz="3500" dirty="0"/>
              <a:t>with newly diagnosed </a:t>
            </a:r>
            <a:r>
              <a:rPr lang="en-GB" sz="3500" dirty="0">
                <a:solidFill>
                  <a:srgbClr val="C00000"/>
                </a:solidFill>
              </a:rPr>
              <a:t>PSC-IBD </a:t>
            </a:r>
            <a:r>
              <a:rPr lang="en-GB" sz="3500" dirty="0"/>
              <a:t>are referred to a hepatologist with expertise in PSC. </a:t>
            </a:r>
          </a:p>
          <a:p>
            <a:r>
              <a:rPr lang="en-GB" sz="3500" dirty="0"/>
              <a:t>Thereafter, joint care should continue to ensure timely identification of patients who should be listed for liver transplantation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1564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ED414-D2AA-1E11-5435-80753BB07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189"/>
            <a:ext cx="10515600" cy="5026774"/>
          </a:xfrm>
        </p:spPr>
        <p:txBody>
          <a:bodyPr>
            <a:normAutofit/>
          </a:bodyPr>
          <a:lstStyle/>
          <a:p>
            <a:r>
              <a:rPr lang="en-GB" sz="3200" dirty="0"/>
              <a:t>The Model for End-Stage Liver Disease </a:t>
            </a:r>
            <a:r>
              <a:rPr lang="en-GB" sz="3200" dirty="0">
                <a:solidFill>
                  <a:srgbClr val="C00000"/>
                </a:solidFill>
              </a:rPr>
              <a:t>[MELD] </a:t>
            </a:r>
            <a:r>
              <a:rPr lang="en-GB" sz="3200" dirty="0"/>
              <a:t>score is used to prioritize patients for liver transplantation.`</a:t>
            </a:r>
          </a:p>
          <a:p>
            <a:r>
              <a:rPr lang="en-GB" sz="3200" dirty="0"/>
              <a:t> Apart from the MELD score, which is a proxy for the severity of hepatic dysfunction, there may be additional indications for transplant assessment in patients with PSC.</a:t>
            </a:r>
          </a:p>
          <a:p>
            <a:r>
              <a:rPr lang="en-GB" sz="3200" dirty="0"/>
              <a:t> These additional indications include </a:t>
            </a:r>
            <a:r>
              <a:rPr lang="en-GB" sz="3200" dirty="0">
                <a:solidFill>
                  <a:srgbClr val="C00000"/>
                </a:solidFill>
              </a:rPr>
              <a:t>recurrent bacterial cholangitis, severe weight loss, relevant bile-duct strictures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intractable pruritis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and perihilar cholangiocarcinoma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44647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68260-2526-1323-6C3B-3FE36ACBF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Autoimmune hepatitis and overlap </a:t>
            </a:r>
            <a:r>
              <a:rPr lang="en-GB" dirty="0" err="1"/>
              <a:t>syndrom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6F133-B961-E931-FE32-B5C6903B0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AIH and IBD have a </a:t>
            </a:r>
            <a:r>
              <a:rPr lang="en-GB" sz="3200" dirty="0">
                <a:solidFill>
                  <a:srgbClr val="C00000"/>
                </a:solidFill>
              </a:rPr>
              <a:t>bidirectional</a:t>
            </a:r>
            <a:r>
              <a:rPr lang="en-GB" sz="3200" dirty="0"/>
              <a:t> association.</a:t>
            </a:r>
          </a:p>
          <a:p>
            <a:r>
              <a:rPr lang="en-GB" sz="3200" dirty="0"/>
              <a:t> In adolescents with IBD, the OR for </a:t>
            </a:r>
            <a:r>
              <a:rPr lang="en-GB" sz="3200" dirty="0">
                <a:solidFill>
                  <a:srgbClr val="C00000"/>
                </a:solidFill>
              </a:rPr>
              <a:t>AIH was 8 </a:t>
            </a:r>
            <a:r>
              <a:rPr lang="en-GB" sz="3200" dirty="0"/>
              <a:t>in patients with</a:t>
            </a:r>
            <a:r>
              <a:rPr lang="en-GB" sz="3200" dirty="0">
                <a:solidFill>
                  <a:srgbClr val="C00000"/>
                </a:solidFill>
              </a:rPr>
              <a:t> UC </a:t>
            </a:r>
            <a:r>
              <a:rPr lang="en-GB" sz="3200" dirty="0"/>
              <a:t>and </a:t>
            </a:r>
            <a:r>
              <a:rPr lang="en-GB" sz="3200" dirty="0">
                <a:solidFill>
                  <a:srgbClr val="C00000"/>
                </a:solidFill>
              </a:rPr>
              <a:t>4 in patients with CD. </a:t>
            </a:r>
          </a:p>
          <a:p>
            <a:r>
              <a:rPr lang="en-GB" sz="3200" dirty="0"/>
              <a:t>AIH/PSC overlap is </a:t>
            </a:r>
            <a:r>
              <a:rPr lang="en-GB" sz="3200" dirty="0">
                <a:solidFill>
                  <a:srgbClr val="C00000"/>
                </a:solidFill>
              </a:rPr>
              <a:t>common</a:t>
            </a:r>
            <a:r>
              <a:rPr lang="en-GB" sz="3200" dirty="0"/>
              <a:t>, with up to </a:t>
            </a:r>
            <a:r>
              <a:rPr lang="en-GB" sz="3200" dirty="0">
                <a:solidFill>
                  <a:srgbClr val="C00000"/>
                </a:solidFill>
              </a:rPr>
              <a:t>10% of adult AIH </a:t>
            </a:r>
            <a:r>
              <a:rPr lang="en-GB" sz="3200" dirty="0"/>
              <a:t>patients exhibiting concurrent </a:t>
            </a:r>
            <a:r>
              <a:rPr lang="en-GB" sz="3200" dirty="0">
                <a:solidFill>
                  <a:srgbClr val="C00000"/>
                </a:solidFill>
              </a:rPr>
              <a:t>features of PSC. </a:t>
            </a:r>
          </a:p>
          <a:p>
            <a:r>
              <a:rPr lang="en-GB" sz="3200" dirty="0"/>
              <a:t>AIH presentation varies from insidious and </a:t>
            </a:r>
            <a:r>
              <a:rPr lang="en-GB" sz="3200" dirty="0">
                <a:solidFill>
                  <a:srgbClr val="C00000"/>
                </a:solidFill>
              </a:rPr>
              <a:t>asymptomatic</a:t>
            </a:r>
            <a:r>
              <a:rPr lang="en-GB" sz="3200" dirty="0"/>
              <a:t> elevation of liver enzymes to </a:t>
            </a:r>
            <a:r>
              <a:rPr lang="en-GB" sz="3200" dirty="0">
                <a:solidFill>
                  <a:srgbClr val="C00000"/>
                </a:solidFill>
              </a:rPr>
              <a:t>fulminant liver failure</a:t>
            </a:r>
            <a:r>
              <a:rPr lang="en-GB" sz="32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68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01C3BB7-AC36-86F4-E3A5-62A567821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32" y="908649"/>
            <a:ext cx="10353136" cy="4508740"/>
          </a:xfrm>
        </p:spPr>
        <p:txBody>
          <a:bodyPr>
            <a:normAutofit/>
          </a:bodyPr>
          <a:lstStyle/>
          <a:p>
            <a:r>
              <a:rPr lang="en-GB" sz="3200" dirty="0"/>
              <a:t>A heterogenous group of hepatobiliary conditions can occur in IBD, ranging from a transient </a:t>
            </a:r>
            <a:r>
              <a:rPr lang="en-GB" sz="3200" dirty="0">
                <a:solidFill>
                  <a:srgbClr val="FF0000"/>
                </a:solidFill>
              </a:rPr>
              <a:t>liver test abnormality </a:t>
            </a:r>
            <a:r>
              <a:rPr lang="en-GB" sz="3200" dirty="0"/>
              <a:t>[LTA] to </a:t>
            </a:r>
            <a:r>
              <a:rPr lang="en-GB" sz="3200" dirty="0">
                <a:solidFill>
                  <a:srgbClr val="FF0000"/>
                </a:solidFill>
              </a:rPr>
              <a:t>life-threatening liver failure</a:t>
            </a:r>
            <a:r>
              <a:rPr lang="en-GB" sz="3200" dirty="0"/>
              <a:t>.</a:t>
            </a:r>
          </a:p>
          <a:p>
            <a:r>
              <a:rPr lang="en-GB" sz="3200" dirty="0"/>
              <a:t> LTAs may already be present at </a:t>
            </a:r>
            <a:r>
              <a:rPr lang="en-GB" sz="3200" dirty="0">
                <a:solidFill>
                  <a:srgbClr val="FF0000"/>
                </a:solidFill>
              </a:rPr>
              <a:t>IBD diagnosis </a:t>
            </a:r>
            <a:r>
              <a:rPr lang="en-GB" sz="3200" dirty="0"/>
              <a:t>or develop </a:t>
            </a:r>
            <a:r>
              <a:rPr lang="en-GB" sz="3200" dirty="0">
                <a:solidFill>
                  <a:srgbClr val="C00000"/>
                </a:solidFill>
              </a:rPr>
              <a:t>later</a:t>
            </a:r>
            <a:r>
              <a:rPr lang="en-GB" sz="3200" dirty="0"/>
              <a:t>. </a:t>
            </a:r>
          </a:p>
          <a:p>
            <a:r>
              <a:rPr lang="en-GB" sz="3200" dirty="0"/>
              <a:t> LTAs may be </a:t>
            </a:r>
            <a:r>
              <a:rPr lang="en-GB" sz="3200" dirty="0">
                <a:solidFill>
                  <a:srgbClr val="C00000"/>
                </a:solidFill>
              </a:rPr>
              <a:t>silent</a:t>
            </a:r>
            <a:r>
              <a:rPr lang="en-GB" sz="3200" dirty="0"/>
              <a:t> or appear in </a:t>
            </a:r>
            <a:r>
              <a:rPr lang="en-GB" sz="3200" dirty="0">
                <a:solidFill>
                  <a:srgbClr val="C00000"/>
                </a:solidFill>
              </a:rPr>
              <a:t>combination with nonspecific symptoms</a:t>
            </a:r>
            <a:r>
              <a:rPr lang="en-GB" sz="3200" dirty="0"/>
              <a:t>, such as </a:t>
            </a:r>
            <a:r>
              <a:rPr lang="en-GB" sz="3200" dirty="0">
                <a:solidFill>
                  <a:srgbClr val="C00000"/>
                </a:solidFill>
              </a:rPr>
              <a:t>fatigue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nausea</a:t>
            </a:r>
            <a:r>
              <a:rPr lang="en-GB" sz="3200" dirty="0"/>
              <a:t>, and </a:t>
            </a:r>
            <a:r>
              <a:rPr lang="en-GB" sz="3200" dirty="0">
                <a:solidFill>
                  <a:srgbClr val="C00000"/>
                </a:solidFill>
              </a:rPr>
              <a:t>anorexia</a:t>
            </a:r>
            <a:r>
              <a:rPr lang="en-GB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686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9D51A-DD48-A142-9620-703A9F16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657"/>
            <a:ext cx="10515600" cy="522230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Elevation of serum transaminases</a:t>
            </a:r>
            <a:r>
              <a:rPr lang="en-GB" sz="3200" dirty="0"/>
              <a:t>, selective elevation of </a:t>
            </a:r>
            <a:r>
              <a:rPr lang="en-GB" sz="3200" dirty="0">
                <a:solidFill>
                  <a:srgbClr val="C00000"/>
                </a:solidFill>
              </a:rPr>
              <a:t>serum IgG levels</a:t>
            </a:r>
            <a:r>
              <a:rPr lang="en-GB" sz="3200" dirty="0"/>
              <a:t>, non-organ specific autoantibodies, and a typical or compatible </a:t>
            </a:r>
            <a:r>
              <a:rPr lang="en-GB" sz="3200" dirty="0">
                <a:solidFill>
                  <a:srgbClr val="C00000"/>
                </a:solidFill>
              </a:rPr>
              <a:t>liver histology </a:t>
            </a:r>
            <a:r>
              <a:rPr lang="en-GB" sz="3200" dirty="0"/>
              <a:t>are </a:t>
            </a:r>
            <a:r>
              <a:rPr lang="en-GB" sz="3200" dirty="0">
                <a:solidFill>
                  <a:srgbClr val="C00000"/>
                </a:solidFill>
              </a:rPr>
              <a:t>hallmarks</a:t>
            </a:r>
            <a:r>
              <a:rPr lang="en-GB" sz="3200" dirty="0"/>
              <a:t> of AIH diagnosis.</a:t>
            </a:r>
          </a:p>
          <a:p>
            <a:r>
              <a:rPr lang="en-GB" sz="3200" dirty="0"/>
              <a:t>The diagnostic scoring system typically used to diagnose AIH is based upon autoantibodies, IgG, exclusion of viral hepatitis, and histology.</a:t>
            </a:r>
          </a:p>
          <a:p>
            <a:r>
              <a:rPr lang="en-GB" sz="3200" dirty="0"/>
              <a:t> However, this test has not been validated in the </a:t>
            </a:r>
            <a:r>
              <a:rPr lang="en-GB" sz="3200" dirty="0">
                <a:solidFill>
                  <a:srgbClr val="C00000"/>
                </a:solidFill>
              </a:rPr>
              <a:t>IBD population</a:t>
            </a:r>
            <a:r>
              <a:rPr lang="en-GB" sz="3200" dirty="0"/>
              <a:t>, where autoantibodies are </a:t>
            </a:r>
            <a:r>
              <a:rPr lang="en-GB" sz="3200" dirty="0">
                <a:solidFill>
                  <a:srgbClr val="C00000"/>
                </a:solidFill>
              </a:rPr>
              <a:t>frequently</a:t>
            </a:r>
            <a:r>
              <a:rPr lang="en-GB" sz="3200" dirty="0"/>
              <a:t> detected in IBD and in both AIH and PSC, rendering them less diagnostically useful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9966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9FFD-4F8E-8E06-4C2C-2AD380F48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525"/>
            <a:ext cx="10515600" cy="4808238"/>
          </a:xfrm>
        </p:spPr>
        <p:txBody>
          <a:bodyPr>
            <a:normAutofit/>
          </a:bodyPr>
          <a:lstStyle/>
          <a:p>
            <a:r>
              <a:rPr lang="en-GB" sz="3200" dirty="0"/>
              <a:t>When AIH is suspected, </a:t>
            </a:r>
            <a:r>
              <a:rPr lang="en-GB" sz="3200" dirty="0">
                <a:solidFill>
                  <a:srgbClr val="C00000"/>
                </a:solidFill>
              </a:rPr>
              <a:t>MRCP </a:t>
            </a:r>
            <a:r>
              <a:rPr lang="en-GB" sz="3200" dirty="0"/>
              <a:t>should be considered, especially in </a:t>
            </a:r>
            <a:r>
              <a:rPr lang="en-GB" sz="3200" dirty="0">
                <a:solidFill>
                  <a:srgbClr val="C00000"/>
                </a:solidFill>
              </a:rPr>
              <a:t>children and adolescents </a:t>
            </a:r>
            <a:r>
              <a:rPr lang="en-GB" sz="3200" dirty="0"/>
              <a:t>where there is a frequent occurrence of </a:t>
            </a:r>
            <a:r>
              <a:rPr lang="en-GB" sz="3200" dirty="0">
                <a:solidFill>
                  <a:srgbClr val="C00000"/>
                </a:solidFill>
              </a:rPr>
              <a:t>PSC/AIH overlap syndrome</a:t>
            </a:r>
            <a:r>
              <a:rPr lang="en-GB" sz="3200" dirty="0"/>
              <a:t>, also termed variant syndrome or autoimmune sclerosing cholangitis (ASC) .</a:t>
            </a:r>
          </a:p>
        </p:txBody>
      </p:sp>
    </p:spTree>
    <p:extLst>
      <p:ext uri="{BB962C8B-B14F-4D97-AF65-F5344CB8AC3E}">
        <p14:creationId xmlns:p14="http://schemas.microsoft.com/office/powerpoint/2010/main" val="1001329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A4CF-BFE2-B733-1372-2FF7B1A85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5389"/>
            <a:ext cx="10515600" cy="5331574"/>
          </a:xfrm>
        </p:spPr>
        <p:txBody>
          <a:bodyPr>
            <a:noAutofit/>
          </a:bodyPr>
          <a:lstStyle/>
          <a:p>
            <a:r>
              <a:rPr lang="en-GB" sz="3200" dirty="0"/>
              <a:t>For induction of remission, </a:t>
            </a:r>
            <a:r>
              <a:rPr lang="en-GB" sz="3200" dirty="0">
                <a:solidFill>
                  <a:srgbClr val="C00000"/>
                </a:solidFill>
              </a:rPr>
              <a:t>prednisolone/prednisone </a:t>
            </a:r>
            <a:r>
              <a:rPr lang="en-GB" sz="3200" dirty="0"/>
              <a:t>is recommended, although </a:t>
            </a:r>
            <a:r>
              <a:rPr lang="en-GB" sz="3200" dirty="0">
                <a:solidFill>
                  <a:srgbClr val="C00000"/>
                </a:solidFill>
              </a:rPr>
              <a:t>budesonide</a:t>
            </a:r>
            <a:r>
              <a:rPr lang="en-GB" sz="3200" dirty="0"/>
              <a:t> can be considered in patients without cirrhosis. </a:t>
            </a:r>
          </a:p>
          <a:p>
            <a:r>
              <a:rPr lang="en-GB" sz="3200" dirty="0"/>
              <a:t>For the maintenance of remission, </a:t>
            </a:r>
            <a:r>
              <a:rPr lang="en-GB" sz="3200" dirty="0">
                <a:solidFill>
                  <a:srgbClr val="C00000"/>
                </a:solidFill>
              </a:rPr>
              <a:t>azathioprine </a:t>
            </a:r>
            <a:r>
              <a:rPr lang="en-GB" sz="3200" dirty="0"/>
              <a:t>is the standard treatment for AIH, usually started after 2 weeks, following biochemical response. </a:t>
            </a:r>
          </a:p>
          <a:p>
            <a:r>
              <a:rPr lang="en-GB" sz="3200" dirty="0"/>
              <a:t>In patients who are already receiving alternative immunosuppressive therapy for IBD, a </a:t>
            </a:r>
            <a:r>
              <a:rPr lang="en-GB" sz="3200" dirty="0">
                <a:solidFill>
                  <a:srgbClr val="C00000"/>
                </a:solidFill>
              </a:rPr>
              <a:t>switch to or additional treatment with thiopurines</a:t>
            </a:r>
            <a:r>
              <a:rPr lang="en-GB" sz="3200" dirty="0"/>
              <a:t> should be considered. </a:t>
            </a:r>
          </a:p>
          <a:p>
            <a:r>
              <a:rPr lang="en-GB" sz="3200" dirty="0">
                <a:solidFill>
                  <a:srgbClr val="C00000"/>
                </a:solidFill>
              </a:rPr>
              <a:t>Mycophenolate or mercaptopurine </a:t>
            </a:r>
            <a:r>
              <a:rPr lang="en-GB" sz="3200" dirty="0"/>
              <a:t>are </a:t>
            </a:r>
            <a:r>
              <a:rPr lang="en-GB" sz="3200" dirty="0">
                <a:solidFill>
                  <a:srgbClr val="C00000"/>
                </a:solidFill>
              </a:rPr>
              <a:t>second-line</a:t>
            </a:r>
            <a:r>
              <a:rPr lang="en-GB" sz="3200" dirty="0"/>
              <a:t> treatment option and infliximab may be effective, even in refractory disease.</a:t>
            </a:r>
          </a:p>
        </p:txBody>
      </p:sp>
    </p:spTree>
    <p:extLst>
      <p:ext uri="{BB962C8B-B14F-4D97-AF65-F5344CB8AC3E}">
        <p14:creationId xmlns:p14="http://schemas.microsoft.com/office/powerpoint/2010/main" val="316416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D89DA-87E3-5368-B9F4-E5108B72A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61" y="909862"/>
            <a:ext cx="10515600" cy="5038275"/>
          </a:xfrm>
        </p:spPr>
        <p:txBody>
          <a:bodyPr/>
          <a:lstStyle/>
          <a:p>
            <a:r>
              <a:rPr lang="en-GB" sz="3200" dirty="0"/>
              <a:t>Maintenance therapy for AIH should be continued for at </a:t>
            </a:r>
            <a:r>
              <a:rPr lang="en-GB" sz="3200" dirty="0">
                <a:solidFill>
                  <a:srgbClr val="C00000"/>
                </a:solidFill>
              </a:rPr>
              <a:t>least 2 years </a:t>
            </a:r>
            <a:r>
              <a:rPr lang="en-GB" sz="3200" dirty="0"/>
              <a:t>with the patient in remission before treatment withdrawal is attempted. </a:t>
            </a:r>
          </a:p>
          <a:p>
            <a:r>
              <a:rPr lang="en-GB" sz="3200" dirty="0"/>
              <a:t>Patients with features of </a:t>
            </a:r>
            <a:r>
              <a:rPr lang="en-GB" sz="3200" dirty="0">
                <a:solidFill>
                  <a:srgbClr val="C00000"/>
                </a:solidFill>
              </a:rPr>
              <a:t>both AIH and PSC</a:t>
            </a:r>
            <a:r>
              <a:rPr lang="en-GB" sz="3200" dirty="0"/>
              <a:t> should be treated </a:t>
            </a:r>
            <a:r>
              <a:rPr lang="en-GB" sz="3200" dirty="0">
                <a:solidFill>
                  <a:srgbClr val="C00000"/>
                </a:solidFill>
              </a:rPr>
              <a:t>for AIH</a:t>
            </a:r>
            <a:r>
              <a:rPr lang="en-GB" sz="3200" dirty="0"/>
              <a:t>; </a:t>
            </a:r>
            <a:r>
              <a:rPr lang="en-GB" sz="3200" dirty="0">
                <a:solidFill>
                  <a:srgbClr val="C00000"/>
                </a:solidFill>
              </a:rPr>
              <a:t>UCDA </a:t>
            </a:r>
            <a:r>
              <a:rPr lang="en-GB" sz="3200" dirty="0"/>
              <a:t>can be considered for the cholestatic component of disease.</a:t>
            </a:r>
          </a:p>
          <a:p>
            <a:r>
              <a:rPr lang="en-GB" sz="3200" dirty="0"/>
              <a:t> However, </a:t>
            </a:r>
            <a:r>
              <a:rPr lang="en-GB" sz="3200" dirty="0">
                <a:solidFill>
                  <a:srgbClr val="C00000"/>
                </a:solidFill>
              </a:rPr>
              <a:t>as in PSC alone</a:t>
            </a:r>
            <a:r>
              <a:rPr lang="en-GB" sz="3200" dirty="0"/>
              <a:t>, benefit beyond improving liver biochemistry </a:t>
            </a:r>
            <a:r>
              <a:rPr lang="en-GB" sz="3200" dirty="0">
                <a:solidFill>
                  <a:srgbClr val="C00000"/>
                </a:solidFill>
              </a:rPr>
              <a:t>is questionable</a:t>
            </a:r>
            <a:r>
              <a:rPr lang="en-GB" sz="3200" dirty="0"/>
              <a:t>, with </a:t>
            </a:r>
            <a:r>
              <a:rPr lang="en-GB" sz="3200" dirty="0">
                <a:solidFill>
                  <a:srgbClr val="C00000"/>
                </a:solidFill>
              </a:rPr>
              <a:t>no firm evidence to support improved prognosis</a:t>
            </a:r>
            <a:r>
              <a:rPr lang="en-GB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8730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044F-AD9D-B73C-F497-CC89CAA7A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672"/>
            <a:ext cx="10515600" cy="5130291"/>
          </a:xfrm>
        </p:spPr>
        <p:txBody>
          <a:bodyPr>
            <a:normAutofit/>
          </a:bodyPr>
          <a:lstStyle/>
          <a:p>
            <a:r>
              <a:rPr lang="en-GB" sz="3200" dirty="0"/>
              <a:t>Prognosis of AIH in general is favourable, but overall </a:t>
            </a:r>
            <a:r>
              <a:rPr lang="en-GB" sz="3200" dirty="0">
                <a:solidFill>
                  <a:srgbClr val="C00000"/>
                </a:solidFill>
              </a:rPr>
              <a:t>mortality remains increased</a:t>
            </a:r>
            <a:r>
              <a:rPr lang="en-GB" sz="3200" dirty="0"/>
              <a:t>.</a:t>
            </a:r>
          </a:p>
          <a:p>
            <a:r>
              <a:rPr lang="en-GB" sz="3200" dirty="0"/>
              <a:t> In patients with the </a:t>
            </a:r>
            <a:r>
              <a:rPr lang="en-GB" sz="3200" dirty="0">
                <a:solidFill>
                  <a:srgbClr val="C00000"/>
                </a:solidFill>
              </a:rPr>
              <a:t>AIH/PSC variant</a:t>
            </a:r>
            <a:r>
              <a:rPr lang="en-GB" sz="3200" dirty="0"/>
              <a:t>, the sclerosing </a:t>
            </a:r>
            <a:r>
              <a:rPr lang="en-GB" sz="3200" dirty="0">
                <a:solidFill>
                  <a:srgbClr val="C00000"/>
                </a:solidFill>
              </a:rPr>
              <a:t>cholangitis </a:t>
            </a:r>
            <a:r>
              <a:rPr lang="en-GB" sz="3200" dirty="0"/>
              <a:t>component </a:t>
            </a:r>
            <a:r>
              <a:rPr lang="en-GB" sz="3200" dirty="0">
                <a:solidFill>
                  <a:srgbClr val="C00000"/>
                </a:solidFill>
              </a:rPr>
              <a:t>negatively impacts prognosis</a:t>
            </a:r>
            <a:r>
              <a:rPr lang="en-GB" sz="3200" dirty="0"/>
              <a:t>.</a:t>
            </a:r>
          </a:p>
          <a:p>
            <a:r>
              <a:rPr lang="en-GB" sz="3200" dirty="0"/>
              <a:t> Compared to patients with PSC alone, additional features of AIH may be associated with </a:t>
            </a:r>
            <a:r>
              <a:rPr lang="en-GB" sz="3200" dirty="0">
                <a:solidFill>
                  <a:srgbClr val="C00000"/>
                </a:solidFill>
              </a:rPr>
              <a:t>improved transplantation-free survival in adults.</a:t>
            </a:r>
          </a:p>
        </p:txBody>
      </p:sp>
    </p:spTree>
    <p:extLst>
      <p:ext uri="{BB962C8B-B14F-4D97-AF65-F5344CB8AC3E}">
        <p14:creationId xmlns:p14="http://schemas.microsoft.com/office/powerpoint/2010/main" val="994756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05A4-765B-A6EA-7615-9EE6F435B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Pancreatitis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5857-6D7C-B09D-07F9-76552985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Compared to the general population, patients with </a:t>
            </a:r>
            <a:r>
              <a:rPr lang="en-GB" sz="3200" dirty="0">
                <a:solidFill>
                  <a:srgbClr val="C00000"/>
                </a:solidFill>
              </a:rPr>
              <a:t>IBD </a:t>
            </a:r>
            <a:r>
              <a:rPr lang="en-GB" sz="3200" dirty="0"/>
              <a:t>have an </a:t>
            </a:r>
            <a:r>
              <a:rPr lang="en-GB" sz="3200" dirty="0">
                <a:solidFill>
                  <a:srgbClr val="C00000"/>
                </a:solidFill>
              </a:rPr>
              <a:t>increased risk of developing acute pancreatitis</a:t>
            </a:r>
            <a:r>
              <a:rPr lang="en-GB" sz="3200" dirty="0"/>
              <a:t>, with a pooled annual incidence of 210 per 100 000 patient-years. </a:t>
            </a:r>
          </a:p>
          <a:p>
            <a:endParaRPr lang="en-GB" sz="3200" dirty="0"/>
          </a:p>
          <a:p>
            <a:r>
              <a:rPr lang="en-GB" sz="3200" dirty="0"/>
              <a:t>The prevalence of autoimmune pancreatitis </a:t>
            </a:r>
            <a:r>
              <a:rPr lang="en-GB" sz="3200" dirty="0">
                <a:solidFill>
                  <a:srgbClr val="C00000"/>
                </a:solidFill>
              </a:rPr>
              <a:t>[AP</a:t>
            </a:r>
            <a:r>
              <a:rPr lang="en-GB" sz="3200" dirty="0"/>
              <a:t>] is </a:t>
            </a:r>
            <a:r>
              <a:rPr lang="en-GB" sz="3200" dirty="0">
                <a:solidFill>
                  <a:srgbClr val="C00000"/>
                </a:solidFill>
              </a:rPr>
              <a:t>3 times higher </a:t>
            </a:r>
            <a:r>
              <a:rPr lang="en-GB" sz="3200" dirty="0"/>
              <a:t>in IBD [OR: 3.11; 95% CI: 2.93–3.30] and </a:t>
            </a:r>
            <a:r>
              <a:rPr lang="en-GB" sz="3200" dirty="0">
                <a:solidFill>
                  <a:srgbClr val="C00000"/>
                </a:solidFill>
              </a:rPr>
              <a:t>significantly higher in CD </a:t>
            </a:r>
            <a:r>
              <a:rPr lang="en-GB" sz="3200" dirty="0"/>
              <a:t>than UC [OR 4.12 vs OR 2.61].</a:t>
            </a:r>
          </a:p>
        </p:txBody>
      </p:sp>
    </p:spTree>
    <p:extLst>
      <p:ext uri="{BB962C8B-B14F-4D97-AF65-F5344CB8AC3E}">
        <p14:creationId xmlns:p14="http://schemas.microsoft.com/office/powerpoint/2010/main" val="1101201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CB104-D7BF-C2CA-087C-D287317D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962"/>
            <a:ext cx="10515600" cy="4883001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clinical presentation in IBD is </a:t>
            </a:r>
            <a:r>
              <a:rPr lang="en-GB" sz="3200" dirty="0">
                <a:solidFill>
                  <a:srgbClr val="C00000"/>
                </a:solidFill>
              </a:rPr>
              <a:t>similar</a:t>
            </a:r>
            <a:r>
              <a:rPr lang="en-GB" sz="3200" dirty="0"/>
              <a:t> to that of the </a:t>
            </a:r>
            <a:r>
              <a:rPr lang="en-GB" sz="3200" dirty="0">
                <a:solidFill>
                  <a:srgbClr val="C00000"/>
                </a:solidFill>
              </a:rPr>
              <a:t>general </a:t>
            </a:r>
            <a:r>
              <a:rPr lang="en-GB" sz="3200" dirty="0"/>
              <a:t>population.</a:t>
            </a:r>
          </a:p>
          <a:p>
            <a:r>
              <a:rPr lang="en-GB" sz="3200" dirty="0"/>
              <a:t> Diagnosis can be made with the revised Atlanta classification, which requires at least two of the three following criteria to be present: </a:t>
            </a:r>
            <a:r>
              <a:rPr lang="en-GB" sz="3200" dirty="0">
                <a:solidFill>
                  <a:srgbClr val="C00000"/>
                </a:solidFill>
              </a:rPr>
              <a:t>upper abdominal pain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elevation of amylase or lipase three times the upper limit</a:t>
            </a:r>
            <a:r>
              <a:rPr lang="en-GB" sz="3200" dirty="0"/>
              <a:t>, and consistent </a:t>
            </a:r>
            <a:r>
              <a:rPr lang="en-GB" sz="3200" dirty="0">
                <a:solidFill>
                  <a:srgbClr val="C00000"/>
                </a:solidFill>
              </a:rPr>
              <a:t>radiology. </a:t>
            </a:r>
          </a:p>
          <a:p>
            <a:r>
              <a:rPr lang="en-GB" sz="3200" dirty="0"/>
              <a:t>Recurrent abdominal pain is common in IBD, with asymptomatic increases in serum amylase, lipase, or both in </a:t>
            </a:r>
            <a:r>
              <a:rPr lang="en-GB" sz="3200" dirty="0">
                <a:solidFill>
                  <a:srgbClr val="C00000"/>
                </a:solidFill>
              </a:rPr>
              <a:t>8–21% </a:t>
            </a:r>
            <a:r>
              <a:rPr lang="en-GB" sz="3200" dirty="0"/>
              <a:t>of IBD patients, which may lead to diagnostic uncertainty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8987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E09E9-AA7B-F938-B809-2C8BA189A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7660"/>
            <a:ext cx="10515600" cy="5199303"/>
          </a:xfrm>
        </p:spPr>
        <p:txBody>
          <a:bodyPr>
            <a:normAutofit/>
          </a:bodyPr>
          <a:lstStyle/>
          <a:p>
            <a:r>
              <a:rPr lang="en-GB" sz="3200" dirty="0"/>
              <a:t>Acute pancreatitis in IBD has multiple causes and is commonly associated </a:t>
            </a:r>
            <a:r>
              <a:rPr lang="en-GB" sz="3200" dirty="0">
                <a:solidFill>
                  <a:srgbClr val="C00000"/>
                </a:solidFill>
              </a:rPr>
              <a:t>with gallstone disease [21%], alcohol intake [15%</a:t>
            </a:r>
            <a:r>
              <a:rPr lang="en-GB" sz="3200" dirty="0"/>
              <a:t>], </a:t>
            </a:r>
            <a:r>
              <a:rPr lang="en-GB" sz="3200" dirty="0">
                <a:solidFill>
                  <a:srgbClr val="C00000"/>
                </a:solidFill>
              </a:rPr>
              <a:t>medications [12%], </a:t>
            </a:r>
            <a:r>
              <a:rPr lang="en-GB" sz="3200" dirty="0"/>
              <a:t>and </a:t>
            </a:r>
            <a:r>
              <a:rPr lang="en-GB" sz="3200" dirty="0">
                <a:solidFill>
                  <a:srgbClr val="C00000"/>
                </a:solidFill>
              </a:rPr>
              <a:t>duodenal CD [13%]. </a:t>
            </a:r>
          </a:p>
          <a:p>
            <a:r>
              <a:rPr lang="en-GB" sz="3200" dirty="0"/>
              <a:t>Less common causes include </a:t>
            </a:r>
            <a:r>
              <a:rPr lang="en-GB" sz="3200" dirty="0" err="1">
                <a:solidFill>
                  <a:srgbClr val="C00000"/>
                </a:solidFill>
              </a:rPr>
              <a:t>hypertriglyceridaemia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hypercalcaemia,</a:t>
            </a:r>
            <a:r>
              <a:rPr lang="en-GB" sz="3200" dirty="0"/>
              <a:t> sequelae following endoscopic procedures [endoscopic retrograde cholangiopancreatography, double-balloon </a:t>
            </a:r>
            <a:r>
              <a:rPr lang="en-GB" sz="3200" dirty="0" err="1"/>
              <a:t>enteroscopy</a:t>
            </a:r>
            <a:r>
              <a:rPr lang="en-GB" sz="3200" dirty="0"/>
              <a:t>], </a:t>
            </a:r>
            <a:r>
              <a:rPr lang="en-GB" sz="3200" dirty="0">
                <a:solidFill>
                  <a:srgbClr val="C00000"/>
                </a:solidFill>
              </a:rPr>
              <a:t>AP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PSC</a:t>
            </a:r>
            <a:r>
              <a:rPr lang="en-GB" sz="3200" dirty="0"/>
              <a:t>, and </a:t>
            </a:r>
            <a:r>
              <a:rPr lang="en-GB" sz="3200" dirty="0">
                <a:solidFill>
                  <a:srgbClr val="C00000"/>
                </a:solidFill>
              </a:rPr>
              <a:t>vascular disease </a:t>
            </a:r>
            <a:r>
              <a:rPr lang="en-GB" sz="3200" dirty="0"/>
              <a:t>such as </a:t>
            </a:r>
            <a:r>
              <a:rPr lang="en-GB" sz="3200" dirty="0">
                <a:solidFill>
                  <a:srgbClr val="C00000"/>
                </a:solidFill>
              </a:rPr>
              <a:t>thrombosis, ischemia</a:t>
            </a:r>
            <a:r>
              <a:rPr lang="en-GB" sz="3200" dirty="0"/>
              <a:t>, or vasculitis.</a:t>
            </a:r>
          </a:p>
        </p:txBody>
      </p:sp>
    </p:spTree>
    <p:extLst>
      <p:ext uri="{BB962C8B-B14F-4D97-AF65-F5344CB8AC3E}">
        <p14:creationId xmlns:p14="http://schemas.microsoft.com/office/powerpoint/2010/main" val="14493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02235-E4C0-6039-E468-0413D1279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966" y="960408"/>
            <a:ext cx="10515600" cy="4739226"/>
          </a:xfrm>
        </p:spPr>
        <p:txBody>
          <a:bodyPr>
            <a:normAutofit/>
          </a:bodyPr>
          <a:lstStyle/>
          <a:p>
            <a:r>
              <a:rPr lang="en-GB" sz="3200" dirty="0"/>
              <a:t>Drug-induced pancreatitis is largely associated with </a:t>
            </a:r>
            <a:r>
              <a:rPr lang="en-GB" sz="3200" dirty="0">
                <a:solidFill>
                  <a:srgbClr val="C00000"/>
                </a:solidFill>
              </a:rPr>
              <a:t>thiopurines.</a:t>
            </a:r>
          </a:p>
          <a:p>
            <a:r>
              <a:rPr lang="en-GB" sz="3200" dirty="0"/>
              <a:t> </a:t>
            </a:r>
            <a:r>
              <a:rPr lang="en-GB" sz="3200" dirty="0">
                <a:solidFill>
                  <a:srgbClr val="C00000"/>
                </a:solidFill>
              </a:rPr>
              <a:t>5-ASAs and ciclosporin </a:t>
            </a:r>
            <a:r>
              <a:rPr lang="en-GB" sz="3200" dirty="0"/>
              <a:t>have also been implicated, as indeed have </a:t>
            </a:r>
            <a:r>
              <a:rPr lang="en-GB" sz="3200" dirty="0">
                <a:solidFill>
                  <a:srgbClr val="C00000"/>
                </a:solidFill>
              </a:rPr>
              <a:t>metronidazole or corticosteroids</a:t>
            </a:r>
            <a:r>
              <a:rPr lang="en-GB" sz="3200" dirty="0"/>
              <a:t>, although drug-induced pancreatitis due to the latter is rare. </a:t>
            </a:r>
          </a:p>
          <a:p>
            <a:r>
              <a:rPr lang="en-GB" sz="3200" dirty="0"/>
              <a:t>Between </a:t>
            </a:r>
            <a:r>
              <a:rPr lang="en-GB" sz="3200" dirty="0">
                <a:solidFill>
                  <a:srgbClr val="C00000"/>
                </a:solidFill>
              </a:rPr>
              <a:t>4–7.5% of patients with IBD </a:t>
            </a:r>
            <a:r>
              <a:rPr lang="en-GB" sz="3200" dirty="0"/>
              <a:t>treated with azathioprine develop AP. </a:t>
            </a:r>
          </a:p>
          <a:p>
            <a:r>
              <a:rPr lang="en-GB" sz="3200" dirty="0"/>
              <a:t>Development is </a:t>
            </a:r>
            <a:r>
              <a:rPr lang="en-GB" sz="3200" dirty="0">
                <a:solidFill>
                  <a:srgbClr val="C00000"/>
                </a:solidFill>
              </a:rPr>
              <a:t>dose-independent</a:t>
            </a:r>
            <a:r>
              <a:rPr lang="en-GB" sz="3200" dirty="0"/>
              <a:t> and typically occurs within the </a:t>
            </a:r>
            <a:r>
              <a:rPr lang="en-GB" sz="3200" dirty="0">
                <a:solidFill>
                  <a:srgbClr val="C00000"/>
                </a:solidFill>
              </a:rPr>
              <a:t>first 3 to 4 weeks of treatment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16218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81030-90A5-8900-23C8-16A969F14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673"/>
            <a:ext cx="10515600" cy="4416724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Smoking</a:t>
            </a:r>
            <a:r>
              <a:rPr lang="en-GB" sz="3200" dirty="0"/>
              <a:t> and </a:t>
            </a:r>
            <a:r>
              <a:rPr lang="en-GB" sz="3200" dirty="0">
                <a:solidFill>
                  <a:srgbClr val="C00000"/>
                </a:solidFill>
              </a:rPr>
              <a:t>female</a:t>
            </a:r>
            <a:r>
              <a:rPr lang="en-GB" sz="3200" dirty="0"/>
              <a:t> gender are risk factors.</a:t>
            </a:r>
          </a:p>
          <a:p>
            <a:r>
              <a:rPr lang="en-GB" sz="3200" dirty="0"/>
              <a:t> The pathophysiology of pancreatitis induced by </a:t>
            </a:r>
            <a:r>
              <a:rPr lang="en-GB" sz="3200" dirty="0">
                <a:solidFill>
                  <a:srgbClr val="C00000"/>
                </a:solidFill>
              </a:rPr>
              <a:t>5-ASA i</a:t>
            </a:r>
            <a:r>
              <a:rPr lang="en-GB" sz="3200" dirty="0"/>
              <a:t>s </a:t>
            </a:r>
            <a:r>
              <a:rPr lang="en-GB" sz="3200" dirty="0">
                <a:solidFill>
                  <a:srgbClr val="C00000"/>
                </a:solidFill>
              </a:rPr>
              <a:t>unknown</a:t>
            </a:r>
            <a:r>
              <a:rPr lang="en-GB" sz="3200" dirty="0"/>
              <a:t>; it is </a:t>
            </a:r>
            <a:r>
              <a:rPr lang="en-GB" sz="3200" dirty="0">
                <a:solidFill>
                  <a:srgbClr val="C00000"/>
                </a:solidFill>
              </a:rPr>
              <a:t>not dose-related</a:t>
            </a:r>
            <a:r>
              <a:rPr lang="en-GB" sz="3200" dirty="0"/>
              <a:t>, occurs regardless of the method of administration, and can present at </a:t>
            </a:r>
            <a:r>
              <a:rPr lang="en-GB" sz="3200" dirty="0">
                <a:solidFill>
                  <a:srgbClr val="C00000"/>
                </a:solidFill>
              </a:rPr>
              <a:t>any time </a:t>
            </a:r>
            <a:r>
              <a:rPr lang="en-GB" sz="3200" dirty="0"/>
              <a:t>during treatment. </a:t>
            </a:r>
          </a:p>
          <a:p>
            <a:r>
              <a:rPr lang="en-GB" sz="3200" dirty="0"/>
              <a:t>In case of drug-induced pancreatitis, </a:t>
            </a:r>
            <a:r>
              <a:rPr lang="en-GB" sz="3200" dirty="0">
                <a:solidFill>
                  <a:srgbClr val="C00000"/>
                </a:solidFill>
              </a:rPr>
              <a:t>thiopurines and 5-ASAs should be immediately stopped </a:t>
            </a:r>
            <a:r>
              <a:rPr lang="en-GB" sz="3200" dirty="0"/>
              <a:t>and </a:t>
            </a:r>
            <a:r>
              <a:rPr lang="en-GB" sz="3200" dirty="0">
                <a:solidFill>
                  <a:srgbClr val="C00000"/>
                </a:solidFill>
              </a:rPr>
              <a:t>re-challenge should not be attempted. </a:t>
            </a:r>
          </a:p>
        </p:txBody>
      </p:sp>
    </p:spTree>
    <p:extLst>
      <p:ext uri="{BB962C8B-B14F-4D97-AF65-F5344CB8AC3E}">
        <p14:creationId xmlns:p14="http://schemas.microsoft.com/office/powerpoint/2010/main" val="68122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47B45-5BB1-0A17-18AF-4EF0A1747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79" y="764876"/>
            <a:ext cx="10565921" cy="5412088"/>
          </a:xfrm>
        </p:spPr>
        <p:txBody>
          <a:bodyPr>
            <a:normAutofit/>
          </a:bodyPr>
          <a:lstStyle/>
          <a:p>
            <a:r>
              <a:rPr lang="en-GB" sz="3200" dirty="0"/>
              <a:t>Adult patients with IBD have an estimated risk of </a:t>
            </a:r>
            <a:r>
              <a:rPr lang="en-GB" sz="3200" dirty="0">
                <a:solidFill>
                  <a:srgbClr val="C00000"/>
                </a:solidFill>
              </a:rPr>
              <a:t>5%</a:t>
            </a:r>
            <a:r>
              <a:rPr lang="en-GB" sz="3200" dirty="0"/>
              <a:t> of developing an </a:t>
            </a:r>
            <a:r>
              <a:rPr lang="en-GB" sz="3200" dirty="0">
                <a:solidFill>
                  <a:srgbClr val="C00000"/>
                </a:solidFill>
              </a:rPr>
              <a:t>immune-related liver disease</a:t>
            </a:r>
            <a:r>
              <a:rPr lang="en-GB" sz="3200" dirty="0"/>
              <a:t>, including </a:t>
            </a:r>
            <a:r>
              <a:rPr lang="en-GB" sz="3200" dirty="0">
                <a:solidFill>
                  <a:srgbClr val="C00000"/>
                </a:solidFill>
              </a:rPr>
              <a:t>PSC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autoimmune hepatitis [AIH], </a:t>
            </a:r>
            <a:r>
              <a:rPr lang="en-GB" sz="3200" dirty="0"/>
              <a:t>or both, with incidence more common in children.</a:t>
            </a:r>
          </a:p>
          <a:p>
            <a:r>
              <a:rPr lang="en-GB" sz="3200" dirty="0" err="1"/>
              <a:t>Nonalcoholic</a:t>
            </a:r>
            <a:r>
              <a:rPr lang="en-GB" sz="3200" dirty="0"/>
              <a:t> fatty liver disease </a:t>
            </a:r>
            <a:r>
              <a:rPr lang="en-GB" sz="3200" dirty="0">
                <a:solidFill>
                  <a:srgbClr val="C00000"/>
                </a:solidFill>
              </a:rPr>
              <a:t>[NAFLD] </a:t>
            </a:r>
            <a:r>
              <a:rPr lang="en-GB" sz="3200" dirty="0"/>
              <a:t>is also a very </a:t>
            </a:r>
            <a:r>
              <a:rPr lang="en-GB" sz="3200" dirty="0">
                <a:solidFill>
                  <a:srgbClr val="C00000"/>
                </a:solidFill>
              </a:rPr>
              <a:t>common</a:t>
            </a:r>
            <a:r>
              <a:rPr lang="en-GB" sz="3200" dirty="0"/>
              <a:t> cause of disturbed liver function in IBD.</a:t>
            </a:r>
          </a:p>
          <a:p>
            <a:r>
              <a:rPr lang="en-GB" sz="3200" dirty="0"/>
              <a:t> A meta-analysis revealed that </a:t>
            </a:r>
            <a:r>
              <a:rPr lang="en-GB" sz="3200" dirty="0">
                <a:solidFill>
                  <a:srgbClr val="C00000"/>
                </a:solidFill>
              </a:rPr>
              <a:t>one third of all IBD </a:t>
            </a:r>
            <a:r>
              <a:rPr lang="en-GB" sz="3200" dirty="0"/>
              <a:t>patients have </a:t>
            </a:r>
            <a:r>
              <a:rPr lang="en-GB" sz="3200" dirty="0">
                <a:solidFill>
                  <a:srgbClr val="C00000"/>
                </a:solidFill>
              </a:rPr>
              <a:t>NAFLD</a:t>
            </a:r>
            <a:r>
              <a:rPr lang="en-GB" sz="3200" dirty="0"/>
              <a:t>, a </a:t>
            </a:r>
            <a:r>
              <a:rPr lang="en-GB" sz="3200" dirty="0">
                <a:solidFill>
                  <a:srgbClr val="C00000"/>
                </a:solidFill>
              </a:rPr>
              <a:t>prevalence 2-fold greater </a:t>
            </a:r>
            <a:r>
              <a:rPr lang="en-GB" sz="3200" dirty="0"/>
              <a:t>than that of healthy controls .</a:t>
            </a:r>
          </a:p>
          <a:p>
            <a:r>
              <a:rPr lang="en-GB" sz="3200" dirty="0"/>
              <a:t> In addition, </a:t>
            </a:r>
            <a:r>
              <a:rPr lang="en-GB" sz="3200" dirty="0">
                <a:solidFill>
                  <a:srgbClr val="C00000"/>
                </a:solidFill>
              </a:rPr>
              <a:t>most drugs </a:t>
            </a:r>
            <a:r>
              <a:rPr lang="en-GB" sz="3200" dirty="0"/>
              <a:t>used to treat IBD have the potential to cause liver injury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76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FE2C2-DC91-7409-E70D-EFA9F3E31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0702"/>
            <a:ext cx="10515600" cy="4946261"/>
          </a:xfrm>
        </p:spPr>
        <p:txBody>
          <a:bodyPr>
            <a:normAutofit/>
          </a:bodyPr>
          <a:lstStyle/>
          <a:p>
            <a:r>
              <a:rPr lang="en-GB" sz="3200" dirty="0"/>
              <a:t>Patients with CD have a </a:t>
            </a:r>
            <a:r>
              <a:rPr lang="en-GB" sz="3200" dirty="0">
                <a:solidFill>
                  <a:srgbClr val="C00000"/>
                </a:solidFill>
              </a:rPr>
              <a:t>3-fold increased risk </a:t>
            </a:r>
            <a:r>
              <a:rPr lang="en-GB" sz="3200" dirty="0"/>
              <a:t>of developing </a:t>
            </a:r>
            <a:r>
              <a:rPr lang="en-GB" sz="3200" dirty="0">
                <a:solidFill>
                  <a:srgbClr val="C00000"/>
                </a:solidFill>
              </a:rPr>
              <a:t>gallstones</a:t>
            </a:r>
            <a:r>
              <a:rPr lang="en-GB" sz="3200" dirty="0"/>
              <a:t>, thus increasing the risk of </a:t>
            </a:r>
            <a:r>
              <a:rPr lang="en-GB" sz="3200" dirty="0">
                <a:solidFill>
                  <a:srgbClr val="C00000"/>
                </a:solidFill>
              </a:rPr>
              <a:t>gallstone pancreatitis</a:t>
            </a:r>
            <a:r>
              <a:rPr lang="en-GB" sz="3200" dirty="0"/>
              <a:t>.</a:t>
            </a:r>
          </a:p>
          <a:p>
            <a:endParaRPr lang="en-GB" sz="3200" dirty="0"/>
          </a:p>
          <a:p>
            <a:r>
              <a:rPr lang="en-GB" sz="3200" dirty="0"/>
              <a:t> The prevalence of </a:t>
            </a:r>
            <a:r>
              <a:rPr lang="en-GB" sz="3200" dirty="0">
                <a:solidFill>
                  <a:srgbClr val="C00000"/>
                </a:solidFill>
              </a:rPr>
              <a:t>AP in IBD </a:t>
            </a:r>
            <a:r>
              <a:rPr lang="en-GB" sz="3200" dirty="0"/>
              <a:t>is </a:t>
            </a:r>
            <a:r>
              <a:rPr lang="en-GB" sz="3200" dirty="0">
                <a:solidFill>
                  <a:srgbClr val="C00000"/>
                </a:solidFill>
              </a:rPr>
              <a:t>0.4–1.2%</a:t>
            </a:r>
            <a:r>
              <a:rPr lang="en-GB" sz="3200" dirty="0"/>
              <a:t>, with the association of these diseases hypothesized to be due to shared antigenic molecules triggering an </a:t>
            </a:r>
            <a:r>
              <a:rPr lang="en-GB" sz="3200" dirty="0">
                <a:solidFill>
                  <a:srgbClr val="C00000"/>
                </a:solidFill>
              </a:rPr>
              <a:t>immune-mediated response </a:t>
            </a:r>
            <a:r>
              <a:rPr lang="en-GB" sz="3200" dirty="0"/>
              <a:t>in both organs</a:t>
            </a:r>
          </a:p>
        </p:txBody>
      </p:sp>
    </p:spTree>
    <p:extLst>
      <p:ext uri="{BB962C8B-B14F-4D97-AF65-F5344CB8AC3E}">
        <p14:creationId xmlns:p14="http://schemas.microsoft.com/office/powerpoint/2010/main" val="2708658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65BC1-CE9C-96B3-8693-D73D77C08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691"/>
            <a:ext cx="10515600" cy="4589252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AP </a:t>
            </a:r>
            <a:r>
              <a:rPr lang="en-GB" sz="3200" dirty="0"/>
              <a:t>in patients with IBD is managed </a:t>
            </a:r>
            <a:r>
              <a:rPr lang="en-GB" sz="3200" dirty="0">
                <a:solidFill>
                  <a:srgbClr val="C00000"/>
                </a:solidFill>
              </a:rPr>
              <a:t>similarly</a:t>
            </a:r>
            <a:r>
              <a:rPr lang="en-GB" sz="3200" dirty="0"/>
              <a:t> to other patients, including </a:t>
            </a:r>
            <a:r>
              <a:rPr lang="en-GB" sz="3200" dirty="0">
                <a:solidFill>
                  <a:srgbClr val="C00000"/>
                </a:solidFill>
              </a:rPr>
              <a:t>supportive care </a:t>
            </a:r>
            <a:r>
              <a:rPr lang="en-GB" sz="3200" dirty="0"/>
              <a:t>with fluids, pain control, and nutritional support. 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>
                <a:solidFill>
                  <a:srgbClr val="C00000"/>
                </a:solidFill>
              </a:rPr>
              <a:t>Asymptomatic</a:t>
            </a:r>
            <a:r>
              <a:rPr lang="en-GB" sz="3200" dirty="0"/>
              <a:t> increases </a:t>
            </a:r>
            <a:r>
              <a:rPr lang="en-GB" sz="3200" dirty="0">
                <a:solidFill>
                  <a:srgbClr val="C00000"/>
                </a:solidFill>
              </a:rPr>
              <a:t>in lipase and amylase </a:t>
            </a:r>
            <a:r>
              <a:rPr lang="en-GB" sz="3200" dirty="0"/>
              <a:t>levels </a:t>
            </a:r>
            <a:r>
              <a:rPr lang="en-GB" sz="3200" dirty="0">
                <a:solidFill>
                  <a:srgbClr val="C00000"/>
                </a:solidFill>
              </a:rPr>
              <a:t>do not require therapy; </a:t>
            </a:r>
            <a:r>
              <a:rPr lang="en-GB" sz="3200" dirty="0"/>
              <a:t>indeed, these tests should </a:t>
            </a:r>
            <a:r>
              <a:rPr lang="en-GB" sz="3200" dirty="0">
                <a:solidFill>
                  <a:srgbClr val="C00000"/>
                </a:solidFill>
              </a:rPr>
              <a:t>not be requested </a:t>
            </a:r>
            <a:r>
              <a:rPr lang="en-GB" sz="3200" dirty="0"/>
              <a:t>in absence of symptoms of pancreatitis. </a:t>
            </a:r>
          </a:p>
        </p:txBody>
      </p:sp>
    </p:spTree>
    <p:extLst>
      <p:ext uri="{BB962C8B-B14F-4D97-AF65-F5344CB8AC3E}">
        <p14:creationId xmlns:p14="http://schemas.microsoft.com/office/powerpoint/2010/main" val="5045982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F3366-2774-B79A-63A3-23DE6A20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/>
          <a:lstStyle/>
          <a:p>
            <a:r>
              <a:rPr lang="en-GB" sz="3200" dirty="0">
                <a:solidFill>
                  <a:srgbClr val="C00000"/>
                </a:solidFill>
              </a:rPr>
              <a:t>Chronic pancreatitis </a:t>
            </a:r>
            <a:r>
              <a:rPr lang="en-GB" sz="3200" dirty="0"/>
              <a:t>in IBD is characterized by the presence of </a:t>
            </a:r>
            <a:r>
              <a:rPr lang="en-GB" sz="3200" dirty="0">
                <a:solidFill>
                  <a:srgbClr val="C00000"/>
                </a:solidFill>
              </a:rPr>
              <a:t>pancreatic duct abnormalities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functional abnormalities </a:t>
            </a:r>
            <a:r>
              <a:rPr lang="en-GB" sz="3200" dirty="0"/>
              <a:t>and, in most cases, </a:t>
            </a:r>
            <a:r>
              <a:rPr lang="en-GB" sz="3200" dirty="0">
                <a:solidFill>
                  <a:srgbClr val="C00000"/>
                </a:solidFill>
              </a:rPr>
              <a:t>absence of parenchymatous calcification</a:t>
            </a:r>
            <a:r>
              <a:rPr lang="en-GB" sz="3200" dirty="0"/>
              <a:t>. </a:t>
            </a:r>
          </a:p>
          <a:p>
            <a:r>
              <a:rPr lang="en-GB" sz="3200" dirty="0"/>
              <a:t>The prevalence of pancreatic duct changes, such as </a:t>
            </a:r>
            <a:r>
              <a:rPr lang="en-GB" sz="3200" dirty="0">
                <a:solidFill>
                  <a:srgbClr val="C00000"/>
                </a:solidFill>
              </a:rPr>
              <a:t>main duct obstruction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C00000"/>
                </a:solidFill>
              </a:rPr>
              <a:t>severe duct irregularity or dilatation</a:t>
            </a:r>
            <a:r>
              <a:rPr lang="en-GB" sz="3200" dirty="0"/>
              <a:t>, or </a:t>
            </a:r>
            <a:r>
              <a:rPr lang="en-GB" sz="3200" dirty="0">
                <a:solidFill>
                  <a:srgbClr val="C00000"/>
                </a:solidFill>
              </a:rPr>
              <a:t>ductal filling defects</a:t>
            </a:r>
            <a:r>
              <a:rPr lang="en-GB" sz="3200" dirty="0"/>
              <a:t>, have been found in </a:t>
            </a:r>
            <a:r>
              <a:rPr lang="en-GB" sz="3200" dirty="0">
                <a:solidFill>
                  <a:srgbClr val="C00000"/>
                </a:solidFill>
              </a:rPr>
              <a:t>8% and 16% of patients with CD and UC</a:t>
            </a:r>
            <a:r>
              <a:rPr lang="en-GB" sz="3200" dirty="0"/>
              <a:t>, respectively.</a:t>
            </a:r>
          </a:p>
          <a:p>
            <a:r>
              <a:rPr lang="en-GB" sz="3200" dirty="0"/>
              <a:t> </a:t>
            </a:r>
            <a:r>
              <a:rPr lang="en-GB" sz="3200" dirty="0">
                <a:solidFill>
                  <a:srgbClr val="C00000"/>
                </a:solidFill>
              </a:rPr>
              <a:t>7–77% </a:t>
            </a:r>
            <a:r>
              <a:rPr lang="en-GB" sz="3200" dirty="0"/>
              <a:t>of patients with </a:t>
            </a:r>
            <a:r>
              <a:rPr lang="en-GB" sz="3200" dirty="0">
                <a:solidFill>
                  <a:srgbClr val="C00000"/>
                </a:solidFill>
              </a:rPr>
              <a:t>PSC </a:t>
            </a:r>
            <a:r>
              <a:rPr lang="en-GB" sz="3200" dirty="0"/>
              <a:t>have </a:t>
            </a:r>
            <a:r>
              <a:rPr lang="en-GB" sz="3200" dirty="0">
                <a:solidFill>
                  <a:srgbClr val="C00000"/>
                </a:solidFill>
              </a:rPr>
              <a:t>pancreatic duct changes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442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E1924A-57FE-51AC-25E7-AE0BC5C8A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875" y="678611"/>
            <a:ext cx="10490500" cy="4911306"/>
          </a:xfrm>
        </p:spPr>
        <p:txBody>
          <a:bodyPr/>
          <a:lstStyle/>
          <a:p>
            <a:r>
              <a:rPr lang="en-GB" sz="3200" dirty="0"/>
              <a:t>A basic </a:t>
            </a:r>
            <a:r>
              <a:rPr lang="en-GB" sz="3200" dirty="0">
                <a:solidFill>
                  <a:srgbClr val="C00000"/>
                </a:solidFill>
              </a:rPr>
              <a:t>panel </a:t>
            </a:r>
            <a:r>
              <a:rPr lang="en-GB" sz="3200" dirty="0"/>
              <a:t>of liver tests, which includes </a:t>
            </a:r>
            <a:r>
              <a:rPr lang="en-GB" sz="3200" dirty="0">
                <a:solidFill>
                  <a:srgbClr val="C00000"/>
                </a:solidFill>
              </a:rPr>
              <a:t>alanine aminotransferase, alkaline phosphatase, g-</a:t>
            </a:r>
            <a:r>
              <a:rPr lang="en-GB" sz="3200" dirty="0" err="1">
                <a:solidFill>
                  <a:srgbClr val="C00000"/>
                </a:solidFill>
              </a:rPr>
              <a:t>glutamyltransferase</a:t>
            </a:r>
            <a:r>
              <a:rPr lang="en-GB" sz="3200" dirty="0"/>
              <a:t>, and </a:t>
            </a:r>
            <a:r>
              <a:rPr lang="en-GB" sz="3200" dirty="0">
                <a:solidFill>
                  <a:srgbClr val="C00000"/>
                </a:solidFill>
              </a:rPr>
              <a:t>total serum bilirubin </a:t>
            </a:r>
            <a:r>
              <a:rPr lang="en-GB" sz="3200" dirty="0"/>
              <a:t>should be performed on the treatment-naive patient with suspected IBD and then repeated periodically throughout follow up. </a:t>
            </a:r>
          </a:p>
          <a:p>
            <a:r>
              <a:rPr lang="en-GB" sz="3200" dirty="0"/>
              <a:t>For the majority of patients, this would entail </a:t>
            </a:r>
            <a:r>
              <a:rPr lang="en-GB" sz="3200" dirty="0">
                <a:solidFill>
                  <a:srgbClr val="C00000"/>
                </a:solidFill>
              </a:rPr>
              <a:t>6 monthly </a:t>
            </a:r>
            <a:r>
              <a:rPr lang="en-GB" sz="3200" dirty="0"/>
              <a:t>monitoring, although, in patients </a:t>
            </a:r>
            <a:r>
              <a:rPr lang="en-GB" sz="3200" dirty="0">
                <a:solidFill>
                  <a:srgbClr val="C00000"/>
                </a:solidFill>
              </a:rPr>
              <a:t>in long term remission off therapy or on 5-aminosalicylates only</a:t>
            </a:r>
            <a:r>
              <a:rPr lang="en-GB" sz="3200" dirty="0"/>
              <a:t>, this interval could be extended to </a:t>
            </a:r>
            <a:r>
              <a:rPr lang="en-GB" sz="3200" dirty="0">
                <a:solidFill>
                  <a:srgbClr val="C00000"/>
                </a:solidFill>
              </a:rPr>
              <a:t>12 months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301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EB84C-04B4-4881-AC3D-D7AAB3CAD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23" y="828135"/>
            <a:ext cx="10519913" cy="4986518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C00000"/>
                </a:solidFill>
              </a:rPr>
              <a:t>Grading </a:t>
            </a:r>
            <a:r>
              <a:rPr lang="en-GB" sz="3200" dirty="0"/>
              <a:t>of liver test elevation is useful to determine the timing of the next diagnostic step </a:t>
            </a:r>
          </a:p>
          <a:p>
            <a:r>
              <a:rPr lang="en-GB" sz="3200" dirty="0"/>
              <a:t> </a:t>
            </a:r>
            <a:r>
              <a:rPr lang="en-GB" sz="3200" dirty="0">
                <a:solidFill>
                  <a:srgbClr val="C00000"/>
                </a:solidFill>
              </a:rPr>
              <a:t>Mild </a:t>
            </a:r>
            <a:r>
              <a:rPr lang="en-GB" sz="3200" dirty="0"/>
              <a:t>incidental</a:t>
            </a:r>
            <a:r>
              <a:rPr lang="en-GB" sz="3200" dirty="0">
                <a:solidFill>
                  <a:srgbClr val="C00000"/>
                </a:solidFill>
              </a:rPr>
              <a:t> </a:t>
            </a:r>
            <a:r>
              <a:rPr lang="en-GB" sz="3200" dirty="0"/>
              <a:t>elevations  typically require repeat testing in </a:t>
            </a:r>
            <a:r>
              <a:rPr lang="en-GB" sz="3200" dirty="0">
                <a:solidFill>
                  <a:srgbClr val="C00000"/>
                </a:solidFill>
              </a:rPr>
              <a:t>1 month</a:t>
            </a:r>
            <a:r>
              <a:rPr lang="en-GB" sz="3200" dirty="0"/>
              <a:t>, with further evaluation if anomalies persist.</a:t>
            </a:r>
          </a:p>
          <a:p>
            <a:r>
              <a:rPr lang="en-GB" sz="3200" dirty="0"/>
              <a:t> If elevations are </a:t>
            </a:r>
            <a:r>
              <a:rPr lang="en-GB" sz="3200" dirty="0">
                <a:solidFill>
                  <a:srgbClr val="C00000"/>
                </a:solidFill>
              </a:rPr>
              <a:t>moderate or marked</a:t>
            </a:r>
            <a:r>
              <a:rPr lang="en-GB" sz="3200" dirty="0"/>
              <a:t>, investigation of aetiology should </a:t>
            </a:r>
            <a:r>
              <a:rPr lang="en-GB" sz="3200" dirty="0">
                <a:solidFill>
                  <a:srgbClr val="C00000"/>
                </a:solidFill>
              </a:rPr>
              <a:t>begin immediately.</a:t>
            </a:r>
          </a:p>
        </p:txBody>
      </p:sp>
    </p:spTree>
    <p:extLst>
      <p:ext uri="{BB962C8B-B14F-4D97-AF65-F5344CB8AC3E}">
        <p14:creationId xmlns:p14="http://schemas.microsoft.com/office/powerpoint/2010/main" val="341323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75E012-AD32-AECD-9BE4-82817CA671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87" y="1075426"/>
            <a:ext cx="8747185" cy="4370717"/>
          </a:xfrm>
        </p:spPr>
      </p:pic>
    </p:spTree>
    <p:extLst>
      <p:ext uri="{BB962C8B-B14F-4D97-AF65-F5344CB8AC3E}">
        <p14:creationId xmlns:p14="http://schemas.microsoft.com/office/powerpoint/2010/main" val="191098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39B372-6FA1-2509-B930-00DEB709BB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966" y="396814"/>
            <a:ext cx="9218761" cy="5722189"/>
          </a:xfrm>
        </p:spPr>
      </p:pic>
    </p:spTree>
    <p:extLst>
      <p:ext uri="{BB962C8B-B14F-4D97-AF65-F5344CB8AC3E}">
        <p14:creationId xmlns:p14="http://schemas.microsoft.com/office/powerpoint/2010/main" val="79937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98FDFB-9314-A81D-3F45-16ED4A905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551" y="1003241"/>
            <a:ext cx="8620664" cy="5635922"/>
          </a:xfrm>
        </p:spPr>
      </p:pic>
    </p:spTree>
    <p:extLst>
      <p:ext uri="{BB962C8B-B14F-4D97-AF65-F5344CB8AC3E}">
        <p14:creationId xmlns:p14="http://schemas.microsoft.com/office/powerpoint/2010/main" val="33757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A4C156B-1AC5-5073-5DEA-1C7C1AD72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022" y="1610265"/>
            <a:ext cx="8384875" cy="3355436"/>
          </a:xfrm>
        </p:spPr>
      </p:pic>
    </p:spTree>
    <p:extLst>
      <p:ext uri="{BB962C8B-B14F-4D97-AF65-F5344CB8AC3E}">
        <p14:creationId xmlns:p14="http://schemas.microsoft.com/office/powerpoint/2010/main" val="4541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1619</TotalTime>
  <Words>1916</Words>
  <Application>Microsoft Office PowerPoint</Application>
  <PresentationFormat>Widescreen</PresentationFormat>
  <Paragraphs>89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 Hepatobiliary manifestations of IBD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Primary sclerosing cholangitis</vt:lpstr>
      <vt:lpstr>PowerPoint Presentation</vt:lpstr>
      <vt:lpstr>PowerPoint Presentation</vt:lpstr>
      <vt:lpstr>PowerPoint Presentation</vt:lpstr>
      <vt:lpstr>Medical management of PSC in adults with IBD</vt:lpstr>
      <vt:lpstr>PowerPoint Presentation</vt:lpstr>
      <vt:lpstr>PowerPoint Presentation</vt:lpstr>
      <vt:lpstr>PowerPoint Presentation</vt:lpstr>
      <vt:lpstr>PowerPoint Presentation</vt:lpstr>
      <vt:lpstr>Autoimmune hepatitis and overlap syndrom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Pancreatitis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Hepatobiliary manifestations of IBD</dc:title>
  <dc:creator>somi bahrami</dc:creator>
  <cp:lastModifiedBy>somi bahrami</cp:lastModifiedBy>
  <cp:revision>2</cp:revision>
  <dcterms:created xsi:type="dcterms:W3CDTF">2023-08-05T15:43:32Z</dcterms:created>
  <dcterms:modified xsi:type="dcterms:W3CDTF">2023-08-06T18:42:46Z</dcterms:modified>
</cp:coreProperties>
</file>